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B22FB-5F11-4864-B7D7-D442BF2B7EAE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F36FF-BCC6-4586-898C-FDA84031FF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439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C" dirty="0"/>
              <a:t>PORTADA 1: SOLO AGREGAR EL TÍTULO DE LA PRESENTACIÓN Y CAMBIAR EL NOMBRE DE LA INSTITUCIÓN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C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86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952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287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902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445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154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1274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499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39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331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290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5922A-1C0C-4DB3-874F-AB384016FE56}" type="datetimeFigureOut">
              <a:rPr lang="es-MX" smtClean="0"/>
              <a:t>06/12/2025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13629-B0A1-432A-B0B6-DC37D6401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641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706FC081-EFA5-8C45-8DF1-650561532E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Google Shape;90;p1">
            <a:extLst>
              <a:ext uri="{FF2B5EF4-FFF2-40B4-BE49-F238E27FC236}">
                <a16:creationId xmlns="" xmlns:a16="http://schemas.microsoft.com/office/drawing/2014/main" id="{93F0D9D1-5191-214F-9D04-C7A7DFDD6B75}"/>
              </a:ext>
            </a:extLst>
          </p:cNvPr>
          <p:cNvSpPr txBox="1"/>
          <p:nvPr/>
        </p:nvSpPr>
        <p:spPr>
          <a:xfrm>
            <a:off x="4157329" y="1628800"/>
            <a:ext cx="427396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8000"/>
            </a:pPr>
            <a:r>
              <a:rPr lang="es-EC" sz="4000" b="1" dirty="0" smtClean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Operativo Anual 2024</a:t>
            </a:r>
            <a:endParaRPr lang="es-EC" sz="4000" b="1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09001964-6761-B504-5FB4-6487C9CC15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225" y="5872621"/>
            <a:ext cx="3468173" cy="69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8">
            <a:extLst>
              <a:ext uri="{FF2B5EF4-FFF2-40B4-BE49-F238E27FC236}">
                <a16:creationId xmlns="" xmlns:a16="http://schemas.microsoft.com/office/drawing/2014/main" id="{976691AE-0D52-8BBC-73FB-5AA0F09C8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-243408"/>
            <a:ext cx="11938000" cy="101034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00192" y="6115913"/>
            <a:ext cx="2722721" cy="541020"/>
          </a:xfrm>
          <a:prstGeom prst="rect">
            <a:avLst/>
          </a:prstGeom>
        </p:spPr>
      </p:pic>
      <p:grpSp>
        <p:nvGrpSpPr>
          <p:cNvPr id="13" name="12 Grupo"/>
          <p:cNvGrpSpPr/>
          <p:nvPr/>
        </p:nvGrpSpPr>
        <p:grpSpPr>
          <a:xfrm>
            <a:off x="479366" y="5469154"/>
            <a:ext cx="4752528" cy="1218530"/>
            <a:chOff x="499739" y="5279539"/>
            <a:chExt cx="5481805" cy="1672748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9739" y="5279539"/>
              <a:ext cx="5481805" cy="1672748"/>
            </a:xfrm>
            <a:prstGeom prst="rect">
              <a:avLst/>
            </a:prstGeom>
          </p:spPr>
        </p:pic>
        <p:sp>
          <p:nvSpPr>
            <p:cNvPr id="7" name="object 7"/>
            <p:cNvSpPr txBox="1"/>
            <p:nvPr/>
          </p:nvSpPr>
          <p:spPr>
            <a:xfrm>
              <a:off x="685800" y="5733757"/>
              <a:ext cx="3456384" cy="7957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15595" marR="5080" indent="-303530">
                <a:lnSpc>
                  <a:spcPct val="100000"/>
                </a:lnSpc>
                <a:spcBef>
                  <a:spcPts val="100"/>
                </a:spcBef>
              </a:pPr>
              <a:r>
                <a:rPr b="1" i="1" dirty="0">
                  <a:solidFill>
                    <a:srgbClr val="585858"/>
                  </a:solidFill>
                  <a:latin typeface="Arial"/>
                  <a:cs typeface="Arial"/>
                </a:rPr>
                <a:t>Presupuesto</a:t>
              </a:r>
              <a:r>
                <a:rPr b="1" i="1" spc="-65" dirty="0">
                  <a:solidFill>
                    <a:srgbClr val="585858"/>
                  </a:solidFill>
                  <a:latin typeface="Arial"/>
                  <a:cs typeface="Arial"/>
                </a:rPr>
                <a:t> </a:t>
              </a:r>
              <a:r>
                <a:rPr b="1" i="1" spc="-10" dirty="0" err="1">
                  <a:solidFill>
                    <a:srgbClr val="585858"/>
                  </a:solidFill>
                  <a:latin typeface="Arial"/>
                  <a:cs typeface="Arial"/>
                </a:rPr>
                <a:t>Aprobado</a:t>
              </a:r>
              <a:r>
                <a:rPr b="1" i="1" spc="-10" dirty="0">
                  <a:solidFill>
                    <a:srgbClr val="585858"/>
                  </a:solidFill>
                  <a:latin typeface="Arial"/>
                  <a:cs typeface="Arial"/>
                </a:rPr>
                <a:t> </a:t>
              </a:r>
              <a:endParaRPr lang="es-MX" b="1" i="1" spc="-10" dirty="0" smtClean="0">
                <a:solidFill>
                  <a:srgbClr val="585858"/>
                </a:solidFill>
                <a:latin typeface="Arial"/>
                <a:cs typeface="Arial"/>
              </a:endParaRPr>
            </a:p>
            <a:p>
              <a:pPr marL="315595" marR="5080" indent="-303530">
                <a:lnSpc>
                  <a:spcPct val="100000"/>
                </a:lnSpc>
                <a:spcBef>
                  <a:spcPts val="100"/>
                </a:spcBef>
              </a:pPr>
              <a:r>
                <a:rPr b="1" i="1" dirty="0" smtClean="0">
                  <a:solidFill>
                    <a:srgbClr val="585858"/>
                  </a:solidFill>
                  <a:latin typeface="Arial"/>
                  <a:cs typeface="Arial"/>
                </a:rPr>
                <a:t>USD</a:t>
              </a:r>
              <a:r>
                <a:rPr b="1" i="1" spc="-65" dirty="0" smtClean="0">
                  <a:solidFill>
                    <a:srgbClr val="585858"/>
                  </a:solidFill>
                  <a:latin typeface="Arial"/>
                  <a:cs typeface="Arial"/>
                </a:rPr>
                <a:t> </a:t>
              </a:r>
              <a:r>
                <a:rPr b="1" i="1" spc="-10" dirty="0">
                  <a:solidFill>
                    <a:srgbClr val="585858"/>
                  </a:solidFill>
                  <a:latin typeface="Arial"/>
                  <a:cs typeface="Arial"/>
                </a:rPr>
                <a:t>42.927.055,53</a:t>
              </a:r>
              <a:endParaRPr dirty="0">
                <a:latin typeface="Arial"/>
                <a:cs typeface="Arial"/>
              </a:endParaRPr>
            </a:p>
          </p:txBody>
        </p:sp>
      </p:grpSp>
      <p:sp>
        <p:nvSpPr>
          <p:cNvPr id="9" name="Google Shape;119;p4"/>
          <p:cNvSpPr txBox="1"/>
          <p:nvPr/>
        </p:nvSpPr>
        <p:spPr>
          <a:xfrm>
            <a:off x="521516" y="260648"/>
            <a:ext cx="862248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000"/>
            </a:pPr>
            <a:r>
              <a:rPr lang="es-ES" sz="2400" b="1" dirty="0" smtClean="0">
                <a:solidFill>
                  <a:srgbClr val="4C3DA8"/>
                </a:solidFill>
              </a:rPr>
              <a:t>Ejecución Presupuesto a Diciembre 2024</a:t>
            </a: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183672"/>
              </p:ext>
            </p:extLst>
          </p:nvPr>
        </p:nvGraphicFramePr>
        <p:xfrm>
          <a:off x="323528" y="1359499"/>
          <a:ext cx="8604448" cy="3550689"/>
        </p:xfrm>
        <a:graphic>
          <a:graphicData uri="http://schemas.openxmlformats.org/drawingml/2006/table">
            <a:tbl>
              <a:tblPr/>
              <a:tblGrid>
                <a:gridCol w="954604"/>
                <a:gridCol w="2370324"/>
                <a:gridCol w="1234173"/>
                <a:gridCol w="1302739"/>
                <a:gridCol w="1234173"/>
                <a:gridCol w="1508435"/>
              </a:tblGrid>
              <a:tr h="4844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Cuenta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Rubro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Proforma 2024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Presupuesto Codificado</a:t>
                      </a:r>
                      <a:b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Ejecutado a Diciembre 2024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de Ejecución A Diciembre 2024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226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4501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GASTOS DE PERSONAL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$ 19.15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$ 18.92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$ 15.87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83.85%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4502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HONORARIOS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$ 0.00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$ 0.00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$ 0.00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39.98%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4503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SERVICIOS VARIOS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$ 5.47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$ 6.23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$ 2.48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39.89%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IMPUESTOS, CONTRIBUCIONES Y MULTAS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$ 4.99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$ 5.49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$ 5.46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99.52%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4507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OTROS GASTOS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$ 6.16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$ 5.12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$ 2.42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47.27%</a:t>
                      </a:r>
                    </a:p>
                  </a:txBody>
                  <a:tcPr marL="4763" marR="4763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190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C" sz="1100" b="1" i="0" u="none" strike="noStrike" kern="1200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5453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TOTAL PRESUPUESTO ADMINISTRATIVO 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$ 35.77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$ 35.76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$ 26.24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73.36%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96781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PROPIEDADES Y EQUIPO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$ 6.08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$ 6.29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$ 0.38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11.87%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OTROS ACTIVOS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$ 1.08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$ 0.88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$ 0.10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24406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453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TOTAL PRESUPUESTO DE INVERSIONES 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$ 7.15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$ 7.16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$ 0.49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6.78%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65190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763" marR="4763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3953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TOTAL PRESUPUESTO ADMINISTRATIVO Y DE INVERSIONES 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$ 42.93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$ 42.93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$ 26.72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62.25%</a:t>
                      </a:r>
                    </a:p>
                  </a:txBody>
                  <a:tcPr marL="4763" marR="4763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9" name="Google Shape;119;p4"/>
          <p:cNvSpPr txBox="1"/>
          <p:nvPr/>
        </p:nvSpPr>
        <p:spPr>
          <a:xfrm>
            <a:off x="3000377" y="774134"/>
            <a:ext cx="3220182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2000"/>
            </a:pPr>
            <a:r>
              <a:rPr lang="es-MX" sz="1600" dirty="0" smtClean="0">
                <a:solidFill>
                  <a:srgbClr val="4C3DA8"/>
                </a:solidFill>
              </a:rPr>
              <a:t>Grupo de Gasto</a:t>
            </a:r>
          </a:p>
          <a:p>
            <a:pPr lvl="0" algn="ctr">
              <a:buSzPts val="2000"/>
            </a:pPr>
            <a:r>
              <a:rPr lang="es-MX" sz="1600" i="1" dirty="0" smtClean="0">
                <a:solidFill>
                  <a:srgbClr val="4C3DA8"/>
                </a:solidFill>
              </a:rPr>
              <a:t>(millones de dólares)</a:t>
            </a:r>
            <a:endParaRPr sz="1600" i="1" u="none" strike="noStrike" cap="none" dirty="0">
              <a:solidFill>
                <a:srgbClr val="4C3DA8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27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176</Words>
  <Application>Microsoft Office PowerPoint</Application>
  <PresentationFormat>Presentación en pantalla (4:3)</PresentationFormat>
  <Paragraphs>83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CFN B.P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KGRAMIREZ</dc:creator>
  <cp:lastModifiedBy>KGRAMIREZ</cp:lastModifiedBy>
  <cp:revision>3</cp:revision>
  <dcterms:created xsi:type="dcterms:W3CDTF">2025-06-12T14:56:50Z</dcterms:created>
  <dcterms:modified xsi:type="dcterms:W3CDTF">2025-06-12T18:59:20Z</dcterms:modified>
</cp:coreProperties>
</file>